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607" r:id="rId2"/>
    <p:sldId id="645" r:id="rId3"/>
    <p:sldId id="609" r:id="rId4"/>
    <p:sldId id="635" r:id="rId5"/>
    <p:sldId id="610" r:id="rId6"/>
    <p:sldId id="611" r:id="rId7"/>
    <p:sldId id="636" r:id="rId8"/>
    <p:sldId id="612" r:id="rId9"/>
    <p:sldId id="614" r:id="rId10"/>
    <p:sldId id="613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37" r:id="rId20"/>
    <p:sldId id="625" r:id="rId21"/>
    <p:sldId id="623" r:id="rId22"/>
    <p:sldId id="648" r:id="rId23"/>
    <p:sldId id="649" r:id="rId24"/>
    <p:sldId id="624" r:id="rId25"/>
    <p:sldId id="626" r:id="rId26"/>
    <p:sldId id="627" r:id="rId27"/>
    <p:sldId id="628" r:id="rId28"/>
    <p:sldId id="629" r:id="rId29"/>
    <p:sldId id="630" r:id="rId30"/>
    <p:sldId id="642" r:id="rId31"/>
    <p:sldId id="643" r:id="rId32"/>
    <p:sldId id="632" r:id="rId33"/>
    <p:sldId id="633" r:id="rId34"/>
    <p:sldId id="644" r:id="rId35"/>
    <p:sldId id="634" r:id="rId36"/>
    <p:sldId id="638" r:id="rId37"/>
    <p:sldId id="646" r:id="rId38"/>
    <p:sldId id="647" r:id="rId39"/>
    <p:sldId id="639" r:id="rId40"/>
    <p:sldId id="64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3" autoAdjust="0"/>
    <p:restoredTop sz="95701" autoAdjust="0"/>
  </p:normalViewPr>
  <p:slideViewPr>
    <p:cSldViewPr>
      <p:cViewPr varScale="1">
        <p:scale>
          <a:sx n="131" d="100"/>
          <a:sy n="131" d="100"/>
        </p:scale>
        <p:origin x="2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章　專案管理的概念與應用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91EE04-A4AC-1940-938E-D33AA2E2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0"/>
            <a:ext cx="5596792" cy="41494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Trello-</a:t>
            </a:r>
            <a:r>
              <a:rPr lang="zh-TW" altLang="en-US" dirty="0"/>
              <a:t>專案工作分解及工作指派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看板／列表／卡片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701F2-43B4-E84F-8144-D17F89EF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240639"/>
            <a:ext cx="4752831" cy="49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Trello-</a:t>
            </a:r>
            <a:r>
              <a:rPr kumimoji="1" lang="zh-TW" altLang="en-US" dirty="0"/>
              <a:t>專案規畫完成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FD738D-780E-1D4B-90EE-B82E26DF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5707"/>
            <a:ext cx="7781192" cy="5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專業的專案管理工具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/>
              <a:t>Microsoft Project</a:t>
            </a:r>
            <a:r>
              <a:rPr lang="zh-TW" altLang="en-US" dirty="0"/>
              <a:t>與</a:t>
            </a:r>
            <a:r>
              <a:rPr lang="en" altLang="zh-TW" dirty="0" err="1">
                <a:solidFill>
                  <a:srgbClr val="FF0000"/>
                </a:solidFill>
              </a:rPr>
              <a:t>Gantter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en" altLang="zh-TW" dirty="0"/>
              <a:t>for Google Drive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DAF7CE-3752-E34B-AB1D-4332118C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9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/>
              <a:t>Gantter</a:t>
            </a:r>
            <a:r>
              <a:rPr lang="zh-TW" altLang="en-US" dirty="0"/>
              <a:t>實作「校服調查專案」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696200" cy="51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1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－新增專案</a:t>
            </a:r>
            <a:r>
              <a:rPr kumimoji="1" lang="en-US" altLang="zh-TW" sz="3600" dirty="0"/>
              <a:t>(1/2)</a:t>
            </a:r>
            <a:endParaRPr kumimoji="1" lang="zh-TW" altLang="en-US" sz="36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6C72CD-FF32-AD43-A17E-E34B902C43D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95849" y="1412875"/>
            <a:ext cx="638725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－新增專案</a:t>
            </a:r>
            <a:r>
              <a:rPr kumimoji="1" lang="en-US" altLang="zh-TW" sz="3600" dirty="0"/>
              <a:t>(2/2)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輸入左方工作清</a:t>
            </a:r>
            <a:r>
              <a:rPr lang="zh-TW" altLang="en-US" dirty="0">
                <a:solidFill>
                  <a:srgbClr val="FF0000"/>
                </a:solidFill>
              </a:rPr>
              <a:t>單區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名稱、工期</a:t>
            </a:r>
            <a:r>
              <a:rPr lang="zh-TW" altLang="en-US" dirty="0"/>
              <a:t>及開始欄位後，自動產生</a:t>
            </a:r>
            <a:r>
              <a:rPr lang="zh-TW" altLang="en-US" dirty="0">
                <a:solidFill>
                  <a:srgbClr val="FF0000"/>
                </a:solidFill>
              </a:rPr>
              <a:t>結束</a:t>
            </a:r>
            <a:r>
              <a:rPr lang="zh-TW" altLang="en-US" dirty="0"/>
              <a:t>日期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5AD03B-3C46-E04F-A8FC-ED0C3D3B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2590800"/>
            <a:ext cx="9144000" cy="38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－自動排程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自動分析工作項目及時程，並畫出甘特圖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08BCE5-7574-0142-A6EC-3FF8AE37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6019800" cy="45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－設定前置任務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6786" y="1447800"/>
            <a:ext cx="8153400" cy="4824536"/>
          </a:xfrm>
        </p:spPr>
        <p:txBody>
          <a:bodyPr/>
          <a:lstStyle/>
          <a:p>
            <a:r>
              <a:rPr lang="zh-TW" altLang="en-US" dirty="0"/>
              <a:t>工作與工作之間可能有依賴關係</a:t>
            </a:r>
            <a:endParaRPr lang="en-US" altLang="zh-TW" dirty="0"/>
          </a:p>
          <a:p>
            <a:pPr lvl="1"/>
            <a:r>
              <a:rPr lang="zh-TW" altLang="en-US" dirty="0"/>
              <a:t>「設計問卷」後，才能「發放問卷」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31A35E-1640-9647-B78B-18D3EED4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2895600"/>
            <a:ext cx="9144000" cy="32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4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3A22A-F91F-EC44-B497-D3ACE25C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－解決專案問題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4BC6-9277-A440-A1C0-7A74B5E588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Gantter</a:t>
            </a:r>
            <a:r>
              <a:rPr lang="zh-TW" altLang="en-US" dirty="0"/>
              <a:t>能主動發現專案管理中的問題</a:t>
            </a:r>
          </a:p>
          <a:p>
            <a:pPr lvl="1"/>
            <a:r>
              <a:rPr lang="zh-TW" altLang="en-US" dirty="0"/>
              <a:t>在「</a:t>
            </a:r>
            <a:r>
              <a:rPr lang="zh-TW" altLang="en-US" dirty="0">
                <a:solidFill>
                  <a:srgbClr val="FF0000"/>
                </a:solidFill>
              </a:rPr>
              <a:t>資源</a:t>
            </a:r>
            <a:r>
              <a:rPr lang="zh-TW" altLang="en-US" dirty="0"/>
              <a:t>」欄位指定某人為該工作的成員後，若出現「  」圖示，表示一個人在同一天負責兩個以上的工作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47CC13-8513-B74A-BA92-FFFCC220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14600"/>
            <a:ext cx="364410" cy="3398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EC8DD-B8E0-C44D-9C34-59655FA1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27975"/>
            <a:ext cx="6896100" cy="1524000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AC163434-4115-8B48-93A1-679905361E00}"/>
              </a:ext>
            </a:extLst>
          </p:cNvPr>
          <p:cNvSpPr/>
          <p:nvPr/>
        </p:nvSpPr>
        <p:spPr>
          <a:xfrm>
            <a:off x="6858000" y="4191000"/>
            <a:ext cx="533400" cy="381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FE72F75-0AA9-304C-9CC0-661D1C689A2B}"/>
              </a:ext>
            </a:extLst>
          </p:cNvPr>
          <p:cNvSpPr/>
          <p:nvPr/>
        </p:nvSpPr>
        <p:spPr>
          <a:xfrm>
            <a:off x="7312152" y="4572000"/>
            <a:ext cx="533400" cy="3810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71240D6-EFA5-9542-BC26-6145A92DF85E}"/>
              </a:ext>
            </a:extLst>
          </p:cNvPr>
          <p:cNvSpPr/>
          <p:nvPr/>
        </p:nvSpPr>
        <p:spPr>
          <a:xfrm>
            <a:off x="1295400" y="4246685"/>
            <a:ext cx="304800" cy="32531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 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06F30C09-4D12-7E4F-B061-8C3B93D2C0D1}"/>
              </a:ext>
            </a:extLst>
          </p:cNvPr>
          <p:cNvSpPr/>
          <p:nvPr/>
        </p:nvSpPr>
        <p:spPr>
          <a:xfrm>
            <a:off x="6858000" y="4566333"/>
            <a:ext cx="454152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D9B413BC-8890-D14C-B9E7-0B3BBE6295DE}"/>
              </a:ext>
            </a:extLst>
          </p:cNvPr>
          <p:cNvSpPr/>
          <p:nvPr/>
        </p:nvSpPr>
        <p:spPr>
          <a:xfrm>
            <a:off x="1295400" y="4622018"/>
            <a:ext cx="304800" cy="32531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 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77F314B-9BE5-924D-93CF-E2E1597750EB}"/>
              </a:ext>
            </a:extLst>
          </p:cNvPr>
          <p:cNvSpPr/>
          <p:nvPr/>
        </p:nvSpPr>
        <p:spPr>
          <a:xfrm>
            <a:off x="6858000" y="4973711"/>
            <a:ext cx="454152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2F53E5-C823-284D-9500-637FCC0CF048}"/>
              </a:ext>
            </a:extLst>
          </p:cNvPr>
          <p:cNvSpPr txBox="1"/>
          <p:nvPr/>
        </p:nvSpPr>
        <p:spPr>
          <a:xfrm>
            <a:off x="5410200" y="3446335"/>
            <a:ext cx="270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Cathy</a:t>
            </a:r>
            <a:r>
              <a:rPr kumimoji="1" lang="zh-TW" altLang="en-US" dirty="0">
                <a:solidFill>
                  <a:srgbClr val="C00000"/>
                </a:solidFill>
              </a:rPr>
              <a:t>在</a:t>
            </a:r>
            <a:r>
              <a:rPr kumimoji="1" lang="en-US" altLang="zh-TW" dirty="0">
                <a:solidFill>
                  <a:srgbClr val="C00000"/>
                </a:solidFill>
              </a:rPr>
              <a:t>7/2</a:t>
            </a:r>
            <a:r>
              <a:rPr kumimoji="1" lang="zh-TW" altLang="en-US" dirty="0">
                <a:solidFill>
                  <a:srgbClr val="C00000"/>
                </a:solidFill>
              </a:rPr>
              <a:t>負責兩件工作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8D74B6-B6B7-6B49-B385-F9CA9A567F43}"/>
              </a:ext>
            </a:extLst>
          </p:cNvPr>
          <p:cNvSpPr txBox="1"/>
          <p:nvPr/>
        </p:nvSpPr>
        <p:spPr>
          <a:xfrm>
            <a:off x="5562600" y="5381089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F0"/>
                </a:solidFill>
              </a:rPr>
              <a:t>Alice</a:t>
            </a:r>
            <a:r>
              <a:rPr kumimoji="1" lang="zh-TW" altLang="en-US" dirty="0">
                <a:solidFill>
                  <a:srgbClr val="00B0F0"/>
                </a:solidFill>
              </a:rPr>
              <a:t>在</a:t>
            </a:r>
            <a:r>
              <a:rPr kumimoji="1" lang="en-US" altLang="zh-TW" dirty="0">
                <a:solidFill>
                  <a:srgbClr val="00B0F0"/>
                </a:solidFill>
              </a:rPr>
              <a:t>7/5</a:t>
            </a:r>
            <a:r>
              <a:rPr kumimoji="1" lang="zh-TW" altLang="en-US" dirty="0">
                <a:solidFill>
                  <a:srgbClr val="00B0F0"/>
                </a:solidFill>
              </a:rPr>
              <a:t>負責兩件工作</a:t>
            </a:r>
          </a:p>
        </p:txBody>
      </p:sp>
    </p:spTree>
    <p:extLst>
      <p:ext uri="{BB962C8B-B14F-4D97-AF65-F5344CB8AC3E}">
        <p14:creationId xmlns:p14="http://schemas.microsoft.com/office/powerpoint/2010/main" val="19657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DF25BC-6387-BB49-8CC4-4F1DEC30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－多人協同合作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70576-E76A-2641-A64C-B54BC89B81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Gantter</a:t>
            </a:r>
            <a:r>
              <a:rPr lang="zh-TW" altLang="en-US" dirty="0"/>
              <a:t>支援線上協同合作</a:t>
            </a:r>
          </a:p>
          <a:p>
            <a:endParaRPr kumimoji="1"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438400"/>
            <a:ext cx="883612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53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3E608-9F62-FD41-9DF1-CCF3C4D8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12-1</a:t>
            </a:r>
            <a:r>
              <a:rPr kumimoji="1" lang="zh-TW" altLang="en-US" dirty="0"/>
              <a:t>專案管理的概念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88742-B6EC-3649-AA83-1385A4AE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78717"/>
            <a:ext cx="6919994" cy="55792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0BBEA4-DFD3-684A-94FC-415875C3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3" y="1283581"/>
            <a:ext cx="594317" cy="5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BF25C-8615-D249-9E08-7C52189E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600" dirty="0"/>
              <a:t>Ｇ</a:t>
            </a:r>
            <a:r>
              <a:rPr kumimoji="1" lang="en-US" altLang="zh-TW" sz="3600" dirty="0" err="1"/>
              <a:t>antter</a:t>
            </a:r>
            <a:r>
              <a:rPr kumimoji="1" lang="zh-TW" altLang="en-US" sz="3600" dirty="0"/>
              <a:t>專案管理工具操作</a:t>
            </a:r>
            <a:br>
              <a:rPr kumimoji="1" lang="en-US" altLang="zh-TW" sz="3600" dirty="0"/>
            </a:br>
            <a:r>
              <a:rPr kumimoji="1" lang="zh-TW" altLang="en-US" sz="3600" dirty="0"/>
              <a:t>－</a:t>
            </a:r>
            <a:r>
              <a:rPr lang="en" altLang="zh-TW" sz="3600" dirty="0"/>
              <a:t> Google</a:t>
            </a:r>
            <a:r>
              <a:rPr lang="zh-TW" altLang="en-US" sz="3600" dirty="0"/>
              <a:t>雲端硬碟檔案共用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B96667-724A-984B-A851-20FE46771E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altLang="zh-TW" dirty="0" err="1"/>
              <a:t>Gantter</a:t>
            </a:r>
            <a:r>
              <a:rPr lang="zh-TW" altLang="en-US" dirty="0"/>
              <a:t>上的每一項工作連結到相關的</a:t>
            </a:r>
            <a:r>
              <a:rPr lang="en" altLang="zh-TW" dirty="0"/>
              <a:t>Google</a:t>
            </a:r>
            <a:r>
              <a:rPr lang="zh-TW" altLang="en-US" dirty="0"/>
              <a:t>雲端硬碟檔案</a:t>
            </a:r>
          </a:p>
          <a:p>
            <a:r>
              <a:rPr lang="zh-TW" altLang="en-US" dirty="0"/>
              <a:t>在某工作項目上點兩下，進入「屬性」視窗，指定它所連結的</a:t>
            </a:r>
            <a:r>
              <a:rPr lang="en" altLang="zh-TW" dirty="0"/>
              <a:t>Google</a:t>
            </a:r>
            <a:r>
              <a:rPr lang="zh-TW" altLang="en-US" dirty="0"/>
              <a:t>雲端硬碟檔案或網址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45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A77C-3CF7-E948-9717-07D00BCF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12-3</a:t>
            </a:r>
            <a:r>
              <a:rPr kumimoji="1" lang="zh-TW" altLang="en-US" dirty="0"/>
              <a:t>　協同合作平台應用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6C9C1-5666-EF4B-AF70-0498ABC630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2060476"/>
            <a:ext cx="8153400" cy="4176836"/>
          </a:xfrm>
        </p:spPr>
        <p:txBody>
          <a:bodyPr/>
          <a:lstStyle/>
          <a:p>
            <a:r>
              <a:rPr lang="zh-TW" altLang="en-US" dirty="0"/>
              <a:t>一個「協作平台」上可以建立多個「頁面」</a:t>
            </a:r>
            <a:endParaRPr lang="en-US" altLang="zh-TW" dirty="0"/>
          </a:p>
          <a:p>
            <a:pPr lvl="1"/>
            <a:r>
              <a:rPr lang="zh-TW" altLang="en-US" dirty="0"/>
              <a:t>頁面可以插入文件、簡報、試算表、</a:t>
            </a:r>
            <a:r>
              <a:rPr lang="en" altLang="zh-TW" dirty="0"/>
              <a:t>YouTube</a:t>
            </a:r>
            <a:r>
              <a:rPr lang="zh-TW" altLang="en-US" dirty="0"/>
              <a:t>影片等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2BF52-60AF-BC47-8EA3-32399E8A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3873500" cy="647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117D50-6875-C04E-BE04-A35E484E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399"/>
            <a:ext cx="5181600" cy="36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0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7F658-D8F6-F74E-986E-CDBA59B5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zh-TW" altLang="en-US" dirty="0"/>
              <a:t>上協作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FD75AA-B1F1-8341-8733-CAFD8331C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>
          <a:xfrm>
            <a:off x="0" y="1974980"/>
            <a:ext cx="8610600" cy="48830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AE431F-732F-1A48-AF05-299804CC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5759450" cy="5408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BCE9E3-C74A-9242-8E78-81FFD78F5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0B7A8-A20D-C34F-BFBA-92090613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Repl.it</a:t>
            </a:r>
            <a:r>
              <a:rPr kumimoji="1" lang="zh-TW" altLang="en-US" dirty="0"/>
              <a:t>上協作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508FE1-DEBB-4147-ACC7-76A4BDCD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267"/>
            <a:ext cx="8544128" cy="51107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6A33A-7E34-E24B-9CA4-AA35BCA66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6" y="1296615"/>
            <a:ext cx="1898650" cy="4212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29893A-3A67-7349-9DD9-BE998C042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3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EE29FB-B17F-E34C-8DE6-F188DC17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072B1-5C16-B841-A032-72002A82F1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使用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協作平台建立「</a:t>
            </a:r>
            <a:r>
              <a:rPr lang="en-US" altLang="zh-TW" sz="2800" b="0" dirty="0"/>
              <a:t>111</a:t>
            </a:r>
            <a:r>
              <a:rPr lang="zh-TW" altLang="en-US" sz="2800" b="0" dirty="0"/>
              <a:t>奧爾同學會籌備會」平台。</a:t>
            </a:r>
            <a:endParaRPr lang="en-US" altLang="zh-TW" sz="2800" b="0" dirty="0"/>
          </a:p>
          <a:p>
            <a:r>
              <a:rPr lang="zh-TW" altLang="en-US" sz="2800" b="0" dirty="0"/>
              <a:t>由</a:t>
            </a:r>
            <a:r>
              <a:rPr lang="en-US" altLang="zh-TW" sz="2800" b="0" dirty="0"/>
              <a:t>Alice</a:t>
            </a:r>
            <a:r>
              <a:rPr lang="zh-TW" altLang="en-US" sz="2800" b="0" dirty="0"/>
              <a:t>建立平台後，再與</a:t>
            </a:r>
            <a:r>
              <a:rPr lang="en-US" altLang="zh-TW" sz="2800" b="0" dirty="0"/>
              <a:t>Bob</a:t>
            </a:r>
            <a:r>
              <a:rPr lang="zh-TW" altLang="en-US" sz="2800" b="0" dirty="0"/>
              <a:t>和</a:t>
            </a:r>
            <a:r>
              <a:rPr lang="en-US" altLang="zh-TW" sz="2800" b="0" dirty="0"/>
              <a:t>Cathy</a:t>
            </a:r>
            <a:r>
              <a:rPr lang="zh-TW" altLang="en-US" sz="2800" b="0" dirty="0"/>
              <a:t>共用，也就是</a:t>
            </a:r>
            <a:r>
              <a:rPr lang="en-US" altLang="zh-TW" sz="2800" b="0" dirty="0"/>
              <a:t>Bob</a:t>
            </a:r>
            <a:r>
              <a:rPr lang="zh-TW" altLang="en-US" sz="2800" b="0" dirty="0"/>
              <a:t>和</a:t>
            </a:r>
            <a:r>
              <a:rPr lang="en-US" altLang="zh-TW" sz="2800" b="0" dirty="0"/>
              <a:t>Cathy</a:t>
            </a:r>
            <a:r>
              <a:rPr lang="zh-TW" altLang="en-US" sz="2800" b="0" dirty="0"/>
              <a:t>也可編輯平台內容，例如：插入文件等。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60091D-2F07-5242-8428-1BAFF533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2800"/>
            <a:ext cx="5649112" cy="31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7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49DFD-2865-A640-96A5-B62B158E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9EE3D4-98DA-A444-9DBA-2FF8F3D51A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在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雲端硬碟新增專案協作平台</a:t>
            </a:r>
          </a:p>
          <a:p>
            <a:pPr marL="0" indent="0">
              <a:buNone/>
            </a:pPr>
            <a:r>
              <a:rPr lang="zh-TW" altLang="en-US" b="0" dirty="0"/>
              <a:t>由</a:t>
            </a:r>
            <a:r>
              <a:rPr lang="en-US" altLang="zh-TW" b="0" dirty="0"/>
              <a:t>Alice</a:t>
            </a:r>
            <a:r>
              <a:rPr lang="zh-TW" altLang="en-US" b="0" dirty="0"/>
              <a:t>建立。</a:t>
            </a:r>
            <a:endParaRPr lang="en-US" altLang="zh-TW" b="0" dirty="0"/>
          </a:p>
          <a:p>
            <a:pPr marL="320040" lvl="1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在</a:t>
            </a:r>
            <a:r>
              <a:rPr lang="en-US" altLang="zh-TW" b="0" dirty="0"/>
              <a:t>Google</a:t>
            </a:r>
            <a:r>
              <a:rPr lang="zh-TW" altLang="en-US" b="0" dirty="0"/>
              <a:t>雲端硬碟選擇「新增</a:t>
            </a:r>
            <a:r>
              <a:rPr lang="en-US" altLang="zh-TW" b="0" dirty="0"/>
              <a:t>/Google</a:t>
            </a:r>
            <a:r>
              <a:rPr lang="zh-TW" altLang="en-US" b="0" dirty="0"/>
              <a:t>協作平台」</a:t>
            </a:r>
            <a:endParaRPr kumimoji="1"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676900" cy="349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16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AD6BE-E475-4D4B-99A0-99E6F5F8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F16A6-49C8-BE49-A314-264072810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協作平台文件名稱</a:t>
            </a:r>
          </a:p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平台標誌</a:t>
            </a:r>
          </a:p>
          <a:p>
            <a:pPr marL="365125" lvl="1" indent="-365125">
              <a:buNone/>
            </a:pPr>
            <a:r>
              <a:rPr lang="en-US" altLang="zh-TW" dirty="0">
                <a:solidFill>
                  <a:srgbClr val="00B0F0"/>
                </a:solidFill>
              </a:rPr>
              <a:t>4</a:t>
            </a:r>
            <a:r>
              <a:rPr lang="en-US" altLang="zh-TW" dirty="0"/>
              <a:t> </a:t>
            </a:r>
            <a:r>
              <a:rPr lang="zh-TW" altLang="en-US" b="0" dirty="0"/>
              <a:t>頁面標題</a:t>
            </a:r>
            <a:endParaRPr kumimoji="1"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15390"/>
            <a:ext cx="6446020" cy="433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91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FFCB6-56CA-ED43-A18D-678D6F6D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914C3-FD2A-F443-866D-DC290A78D6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更改頁面的標題圖片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變更圖片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選取圖片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挑選後，</a:t>
            </a:r>
            <a:br>
              <a:rPr lang="en-US" altLang="zh-TW" sz="2800" b="0" dirty="0"/>
            </a:br>
            <a:r>
              <a:rPr lang="zh-TW" altLang="en-US" sz="2800" b="0" dirty="0"/>
              <a:t>按「選取」</a:t>
            </a:r>
            <a:endParaRPr kumimoji="1"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81200"/>
            <a:ext cx="6477000" cy="49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38400" y="548640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50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B448D-F22B-E940-A4E4-BB2BFC0A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3C803C-A093-5D4C-BBE7-6E91C55A8A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03 </a:t>
            </a:r>
            <a:r>
              <a:rPr lang="zh-TW" altLang="en-US" b="0" dirty="0"/>
              <a:t>與他人共用專案協作平台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選取「與他人共用」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</a:t>
            </a:r>
            <a:r>
              <a:rPr lang="en-US" altLang="zh-TW" sz="2800" b="0" dirty="0"/>
              <a:t>Email</a:t>
            </a:r>
            <a:r>
              <a:rPr lang="zh-TW" altLang="en-US" sz="2800" b="0" dirty="0"/>
              <a:t>位址或</a:t>
            </a:r>
          </a:p>
          <a:p>
            <a:pPr marL="0" indent="0">
              <a:buNone/>
            </a:pPr>
            <a:r>
              <a:rPr lang="zh-TW" altLang="en-US" sz="2800" b="0" dirty="0"/>
              <a:t>選取聯絡人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選「可以編輯」</a:t>
            </a:r>
            <a:endParaRPr kumimoji="1"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86" y="1981200"/>
            <a:ext cx="5018614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18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FF648-7BEC-8444-9F73-03E5914D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D8F78-A142-7D46-8E9A-0073A70A44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 </a:t>
            </a:r>
            <a:r>
              <a:rPr lang="zh-TW" altLang="en-US" b="0" dirty="0"/>
              <a:t>在平台新增一些頁面</a:t>
            </a:r>
          </a:p>
          <a:p>
            <a:pPr marL="0" indent="1339850">
              <a:buNone/>
            </a:pPr>
            <a:r>
              <a:rPr lang="zh-TW" altLang="en-US" b="0" dirty="0"/>
              <a:t>目前只有一個頁面，也就是「首頁」。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 </a:t>
            </a:r>
            <a:r>
              <a:rPr lang="zh-TW" altLang="en-US" sz="2800" b="0" dirty="0"/>
              <a:t>選取「頁數」標籤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按下方「</a:t>
            </a:r>
            <a:r>
              <a:rPr lang="en-US" altLang="zh-TW" sz="2800" b="0" dirty="0"/>
              <a:t>+</a:t>
            </a:r>
            <a:r>
              <a:rPr lang="zh-TW" altLang="en-US" sz="2800" b="0" dirty="0"/>
              <a:t>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輸入新頁面名稱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變更圖片</a:t>
            </a:r>
            <a:endParaRPr kumimoji="1" lang="zh-TW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38234"/>
            <a:ext cx="5638800" cy="361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59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12-1</a:t>
            </a:r>
            <a:r>
              <a:rPr kumimoji="1" lang="zh-TW" altLang="en-US" dirty="0"/>
              <a:t>專案管理的概念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67037"/>
            <a:ext cx="8153400" cy="4670275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專案（</a:t>
            </a:r>
            <a:r>
              <a:rPr lang="en" altLang="zh-TW" dirty="0">
                <a:solidFill>
                  <a:srgbClr val="FF0000"/>
                </a:solidFill>
              </a:rPr>
              <a:t>Project</a:t>
            </a:r>
            <a:r>
              <a:rPr lang="zh-TW" altLang="en" dirty="0">
                <a:solidFill>
                  <a:srgbClr val="FF0000"/>
                </a:solidFill>
              </a:rPr>
              <a:t>）</a:t>
            </a:r>
            <a:r>
              <a:rPr lang="zh-TW" altLang="en-US" dirty="0"/>
              <a:t>是指經由一段時間的努力，完成一項特定的目標、產品或服務。</a:t>
            </a:r>
            <a:endParaRPr lang="en-US" altLang="zh-TW" dirty="0"/>
          </a:p>
          <a:p>
            <a:pPr lvl="1"/>
            <a:r>
              <a:rPr lang="zh-TW" altLang="en-US" dirty="0"/>
              <a:t>電腦軟體開發</a:t>
            </a:r>
            <a:endParaRPr lang="en-US" altLang="zh-TW" dirty="0"/>
          </a:p>
          <a:p>
            <a:pPr lvl="1"/>
            <a:r>
              <a:rPr lang="zh-TW" altLang="en-US" dirty="0"/>
              <a:t>舉辦一場校外教學</a:t>
            </a:r>
            <a:endParaRPr lang="en-US" altLang="zh-TW" dirty="0"/>
          </a:p>
          <a:p>
            <a:pPr lvl="1"/>
            <a:r>
              <a:rPr lang="zh-TW" altLang="en-US" dirty="0"/>
              <a:t>辦理同學會</a:t>
            </a: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69819D-49A5-8641-885B-46FD359D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343400"/>
            <a:ext cx="6858000" cy="20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6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結果如圖，出現各頁面的選單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209800"/>
            <a:ext cx="72580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113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b="0" dirty="0"/>
              <a:t>Bob</a:t>
            </a:r>
            <a:r>
              <a:rPr lang="zh-TW" altLang="en-US" b="0" dirty="0"/>
              <a:t>和</a:t>
            </a:r>
            <a:r>
              <a:rPr lang="en-US" altLang="zh-TW" b="0" dirty="0"/>
              <a:t>Cathy</a:t>
            </a:r>
            <a:r>
              <a:rPr lang="zh-TW" altLang="en-US" b="0" dirty="0"/>
              <a:t>也在編輯協作平台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70" y="1905000"/>
            <a:ext cx="729615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89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4A101-4FA3-FF4E-B666-2B57D2FB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D6C95-AC33-CD40-B094-E809CE48A7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05 </a:t>
            </a:r>
            <a:r>
              <a:rPr lang="zh-TW" altLang="en-US" b="0" dirty="0"/>
              <a:t>發佈協作平台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b="0" dirty="0"/>
              <a:t>按「發佈」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2</a:t>
            </a:r>
            <a:r>
              <a:rPr lang="en-US" altLang="zh-TW" dirty="0"/>
              <a:t> </a:t>
            </a:r>
            <a:r>
              <a:rPr lang="zh-TW" altLang="en-US" b="0" dirty="0"/>
              <a:t>填寫網址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3</a:t>
            </a:r>
            <a:r>
              <a:rPr lang="en-US" altLang="zh-TW" dirty="0"/>
              <a:t> </a:t>
            </a:r>
            <a:r>
              <a:rPr lang="zh-TW" altLang="en-US" b="0" dirty="0"/>
              <a:t>按「發佈」</a:t>
            </a:r>
          </a:p>
          <a:p>
            <a:pPr marL="363538" indent="0" algn="l">
              <a:buNone/>
            </a:pPr>
            <a:r>
              <a:rPr lang="zh-TW" altLang="en-US" b="0" dirty="0"/>
              <a:t>並公佈給</a:t>
            </a:r>
            <a:br>
              <a:rPr lang="en-US" altLang="zh-TW" b="0" dirty="0"/>
            </a:br>
            <a:r>
              <a:rPr lang="zh-TW" altLang="en-US" b="0" dirty="0"/>
              <a:t>同學們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0"/>
            <a:ext cx="6172200" cy="39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29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3C06E-4D90-F547-A381-23E95882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6F36E5-2DF8-5444-AA01-53F5748969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最後，我們發現雲端硬碟多了一個協作平台檔案。</a:t>
            </a:r>
            <a:endParaRPr kumimoji="1"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36" y="2514600"/>
            <a:ext cx="67056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28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對於其他共用的人來說，則是收到一個共用的檔案，如下：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0800"/>
            <a:ext cx="7038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96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D1E69-F30A-B24B-BC13-FDD9AD43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奧爾同學會籌備會（受邀請的</a:t>
            </a:r>
            <a:r>
              <a:rPr lang="en-US" altLang="zh-TW" dirty="0"/>
              <a:t>Cathy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B060D-AA88-5D4F-899E-30DD8323B1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en-US" altLang="zh-TW" b="0" dirty="0"/>
              <a:t>Cathy</a:t>
            </a:r>
            <a:r>
              <a:rPr lang="zh-TW" altLang="en-US" b="0" dirty="0"/>
              <a:t>接到</a:t>
            </a:r>
            <a:r>
              <a:rPr lang="en-US" altLang="zh-TW" b="0" dirty="0"/>
              <a:t>Alice</a:t>
            </a:r>
            <a:r>
              <a:rPr lang="zh-TW" altLang="en-US" b="0" dirty="0"/>
              <a:t>的邀請函，按「開啟」</a:t>
            </a:r>
            <a:endParaRPr kumimoji="1"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9532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757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CCCB5-7892-B34C-9A7D-71300D9B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實例演練－</a:t>
            </a:r>
            <a:r>
              <a:rPr lang="en-US" altLang="zh-TW" dirty="0"/>
              <a:t>111</a:t>
            </a:r>
            <a:r>
              <a:rPr lang="zh-TW" altLang="en-US" dirty="0"/>
              <a:t>奧爾同學會籌備會（受邀請的</a:t>
            </a:r>
            <a:r>
              <a:rPr lang="en-US" altLang="zh-TW" dirty="0"/>
              <a:t>Cathy</a:t>
            </a:r>
            <a:r>
              <a:rPr lang="zh-TW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8ECB37-2F6A-A541-9E0E-09C66EC0B2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527175" indent="-1527175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可以看見</a:t>
            </a:r>
            <a:r>
              <a:rPr lang="en-US" altLang="zh-TW" b="0" dirty="0"/>
              <a:t>Alice</a:t>
            </a:r>
            <a:r>
              <a:rPr lang="zh-TW" altLang="en-US" b="0" dirty="0"/>
              <a:t>所建立的協作平台內容，也發現</a:t>
            </a:r>
            <a:r>
              <a:rPr lang="en-US" altLang="zh-TW" b="0" dirty="0"/>
              <a:t>Bob</a:t>
            </a:r>
            <a:r>
              <a:rPr lang="zh-TW" altLang="en-US" b="0" dirty="0"/>
              <a:t>及</a:t>
            </a:r>
            <a:r>
              <a:rPr lang="en-US" altLang="zh-TW" b="0" dirty="0"/>
              <a:t>Alice</a:t>
            </a:r>
            <a:r>
              <a:rPr lang="zh-TW" altLang="en-US" b="0" dirty="0"/>
              <a:t>正在線上編輯</a:t>
            </a:r>
            <a:endParaRPr kumimoji="1"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934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9AB3E-8732-8144-94D9-9D52E8BA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0B8663-1E54-BC48-BB33-2F796BCF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6"/>
          <a:stretch/>
        </p:blipFill>
        <p:spPr>
          <a:xfrm>
            <a:off x="0" y="1447800"/>
            <a:ext cx="9144000" cy="23168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F43FD1-07C6-7840-91D2-E85FC65A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72011"/>
            <a:ext cx="8610600" cy="22624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9CF047-5BE6-DD4A-A646-9861AD9D4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9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FAE56-8E06-884B-B8B8-80A7A287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5257C5-0C1E-FE40-8025-FD170BFAC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5" y="1371600"/>
            <a:ext cx="8278795" cy="51038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B19C6A-E075-7042-956A-14BCFE4A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51" y="12954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2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D05D3-C81D-0341-9242-4452403F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818362"/>
          </a:xfrm>
        </p:spPr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F03FD55-04D5-CF4C-8366-1F5107E66B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94957" y="1412875"/>
            <a:ext cx="558903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專案管理是什麼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4789512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專案管理</a:t>
            </a:r>
            <a:r>
              <a:rPr lang="zh-TW" altLang="en-US" dirty="0"/>
              <a:t>（</a:t>
            </a:r>
            <a:r>
              <a:rPr lang="en" altLang="zh-TW" dirty="0"/>
              <a:t>Project Management</a:t>
            </a:r>
            <a:r>
              <a:rPr lang="zh-TW" altLang="en" dirty="0"/>
              <a:t>）</a:t>
            </a:r>
            <a:r>
              <a:rPr lang="zh-TW" altLang="en-US" dirty="0"/>
              <a:t>：有效率地達成專案目標，而進行的規劃、排程以及控制的種種活動。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C399C-B866-E744-B1C3-F5A703A8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48" y="3094176"/>
            <a:ext cx="3200400" cy="36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82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B62C4-14ED-104B-B2C4-B43FA90F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7453E05-0056-774A-A919-510933DE2D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92915"/>
            <a:ext cx="8153400" cy="36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「陽光高中校服調查」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E745DD-2D63-5440-9140-65F89D17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2776"/>
            <a:ext cx="7380514" cy="47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甘特圖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控制時間，拿捏工作進度</a:t>
            </a:r>
          </a:p>
          <a:p>
            <a:pPr lvl="1"/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里程碑</a:t>
            </a:r>
            <a:r>
              <a:rPr lang="zh-TW" altLang="en-US" dirty="0"/>
              <a:t>」（</a:t>
            </a:r>
            <a:r>
              <a:rPr lang="en" altLang="zh-TW" dirty="0"/>
              <a:t>Milestone</a:t>
            </a:r>
            <a:r>
              <a:rPr lang="zh-TW" altLang="en" dirty="0"/>
              <a:t>），</a:t>
            </a:r>
            <a:r>
              <a:rPr lang="zh-TW" altLang="en-US" dirty="0"/>
              <a:t>作為檢查進度的「</a:t>
            </a:r>
            <a:r>
              <a:rPr lang="zh-TW" altLang="en-US" dirty="0">
                <a:solidFill>
                  <a:srgbClr val="FF0000"/>
                </a:solidFill>
              </a:rPr>
              <a:t>查核點</a:t>
            </a:r>
            <a:r>
              <a:rPr lang="zh-TW" altLang="en-US" dirty="0"/>
              <a:t>」（</a:t>
            </a:r>
            <a:r>
              <a:rPr lang="en" altLang="zh-TW" dirty="0"/>
              <a:t>Check Point</a:t>
            </a:r>
            <a:r>
              <a:rPr lang="zh-TW" altLang="en" dirty="0"/>
              <a:t>）。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851F07-2B94-A745-809F-4FC4DC38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42373"/>
            <a:ext cx="5024425" cy="38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83132-584B-FA42-B5E0-ECE4D432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Gantter</a:t>
            </a:r>
            <a:r>
              <a:rPr kumimoji="1" lang="zh-TW" altLang="en-US" dirty="0"/>
              <a:t>製作甘特圖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BD3B85-354D-3B4B-B30E-1FE0F7F6BC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42DD65-6385-2740-B567-E43A45C9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858"/>
            <a:ext cx="9144000" cy="4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12-2</a:t>
            </a:r>
            <a:r>
              <a:rPr lang="zh-TW" altLang="en-US" dirty="0"/>
              <a:t>專案管理工具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519D4-7FEA-AB45-A6F7-966F86B5AB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EC7E97-D5E4-C840-A6A5-65487EA1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" y="1662308"/>
            <a:ext cx="9144000" cy="4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06232-ABC3-024B-9606-BF30D44E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Trello-</a:t>
            </a:r>
            <a:r>
              <a:rPr kumimoji="1" lang="zh-TW" altLang="en-US" dirty="0"/>
              <a:t>操作環境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CFC4EE-F889-4448-AC88-1AF7C374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29" y="1798163"/>
            <a:ext cx="5899638" cy="4871197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D4619D4-138D-314F-89B3-D53DC0D036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227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13203</TotalTime>
  <Words>787</Words>
  <Application>Microsoft Macintosh PowerPoint</Application>
  <PresentationFormat>如螢幕大小 (4:3)</PresentationFormat>
  <Paragraphs>98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Calibri</vt:lpstr>
      <vt:lpstr>Tw Cen MT</vt:lpstr>
      <vt:lpstr>Wingdings</vt:lpstr>
      <vt:lpstr>Wingdings 2</vt:lpstr>
      <vt:lpstr>04E78Sample</vt:lpstr>
      <vt:lpstr>第12章　專案管理的概念與應用</vt:lpstr>
      <vt:lpstr>12-1專案管理的概念</vt:lpstr>
      <vt:lpstr>12-1專案管理的概念</vt:lpstr>
      <vt:lpstr>專案管理是什麼</vt:lpstr>
      <vt:lpstr>「陽光高中校服調查」</vt:lpstr>
      <vt:lpstr>甘特圖</vt:lpstr>
      <vt:lpstr>Gantter製作甘特圖</vt:lpstr>
      <vt:lpstr>12-2專案管理工具</vt:lpstr>
      <vt:lpstr>Trello-操作環境</vt:lpstr>
      <vt:lpstr>Trello-專案工作分解及工作指派</vt:lpstr>
      <vt:lpstr>Trello-專案規畫完成</vt:lpstr>
      <vt:lpstr>專業的專案管理工具</vt:lpstr>
      <vt:lpstr>Gantter實作「校服調查專案」</vt:lpstr>
      <vt:lpstr>Ｇantter專案管理工具操作 －新增專案(1/2)</vt:lpstr>
      <vt:lpstr>Ｇantter專案管理工具操作 －新增專案(2/2)</vt:lpstr>
      <vt:lpstr>Ｇantter專案管理工具操作 －自動排程</vt:lpstr>
      <vt:lpstr>Ｇantter專案管理工具操作 －設定前置任務</vt:lpstr>
      <vt:lpstr>Ｇantter專案管理工具操作 －解決專案問題</vt:lpstr>
      <vt:lpstr>Ｇantter專案管理工具操作 －多人協同合作</vt:lpstr>
      <vt:lpstr>Ｇantter專案管理工具操作 － Google雲端硬碟檔案共用</vt:lpstr>
      <vt:lpstr>12-3　協同合作平台應用</vt:lpstr>
      <vt:lpstr>Colab上協作</vt:lpstr>
      <vt:lpstr>Repl.it上協作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</vt:lpstr>
      <vt:lpstr>實例演練－111奧爾同學會籌備會（受邀請的Cathy）</vt:lpstr>
      <vt:lpstr>實例演練－111奧爾同學會籌備會（受邀請的Cathy）</vt:lpstr>
      <vt:lpstr>PowerPoint 簡報</vt:lpstr>
      <vt:lpstr>PowerPoint 簡報</vt:lpstr>
      <vt:lpstr>實力挑戰</vt:lpstr>
      <vt:lpstr>實力挑戰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Microsoft Office User</cp:lastModifiedBy>
  <cp:revision>436</cp:revision>
  <cp:lastPrinted>2019-03-05T08:07:49Z</cp:lastPrinted>
  <dcterms:created xsi:type="dcterms:W3CDTF">2012-12-17T09:47:55Z</dcterms:created>
  <dcterms:modified xsi:type="dcterms:W3CDTF">2019-09-02T00:13:54Z</dcterms:modified>
</cp:coreProperties>
</file>